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
  </p:notesMasterIdLst>
  <p:sldIdLst>
    <p:sldId id="256" r:id="rId2"/>
    <p:sldId id="257" r:id="rId3"/>
    <p:sldId id="259" r:id="rId4"/>
    <p:sldId id="261" r:id="rId5"/>
    <p:sldId id="258"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1" clrIdx="0">
    <p:extLst>
      <p:ext uri="{19B8F6BF-5375-455C-9EA6-DF929625EA0E}">
        <p15:presenceInfo xmlns:p15="http://schemas.microsoft.com/office/powerpoint/2012/main" userId="9e04013268ef5d4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p:scale>
          <a:sx n="66" d="100"/>
          <a:sy n="66" d="100"/>
        </p:scale>
        <p:origin x="-390" y="954"/>
      </p:cViewPr>
      <p:guideLst/>
    </p:cSldViewPr>
  </p:slideViewPr>
  <p:notesTextViewPr>
    <p:cViewPr>
      <p:scale>
        <a:sx n="1" d="1"/>
        <a:sy n="1" d="1"/>
      </p:scale>
      <p:origin x="0" y="-24"/>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56139C-AEBC-44A9-926C-43966503E9B1}" type="datetimeFigureOut">
              <a:rPr lang="en-US" smtClean="0"/>
              <a:t>3/28/2018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84FF48-E28D-479A-B7F4-15F5FF5D00ED}" type="slidenum">
              <a:rPr lang="en-US" smtClean="0"/>
              <a:t>‹#›</a:t>
            </a:fld>
            <a:endParaRPr lang="en-US"/>
          </a:p>
        </p:txBody>
      </p:sp>
    </p:spTree>
    <p:extLst>
      <p:ext uri="{BB962C8B-B14F-4D97-AF65-F5344CB8AC3E}">
        <p14:creationId xmlns:p14="http://schemas.microsoft.com/office/powerpoint/2010/main" val="2759813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Hello and welcome to this presentation on the Model View Controller Pattern (MVC). I, James Moran, will be giving this presentation, let’s begin.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1</a:t>
            </a:fld>
            <a:endParaRPr lang="en-US"/>
          </a:p>
        </p:txBody>
      </p:sp>
    </p:spTree>
    <p:extLst>
      <p:ext uri="{BB962C8B-B14F-4D97-AF65-F5344CB8AC3E}">
        <p14:creationId xmlns:p14="http://schemas.microsoft.com/office/powerpoint/2010/main" val="33258985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What are Robustness and Sequence Diagrams? For Robustness Diagrams, they are a graphical way to depict use cases, that is also a ‘sanity check’ on Use-Cases (to make sure the Use-Cases match-up to what functionality the User would want from the system), that also allows the team to uncover new classes, which would not have been previously identified for the system.  Sequence Diagrams allow a team to design the system in detail, considering the methods/functions the classes in the system will have and the order that these methods/functions are executed.</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2</a:t>
            </a:fld>
            <a:endParaRPr lang="en-US"/>
          </a:p>
        </p:txBody>
      </p:sp>
    </p:spTree>
    <p:extLst>
      <p:ext uri="{BB962C8B-B14F-4D97-AF65-F5344CB8AC3E}">
        <p14:creationId xmlns:p14="http://schemas.microsoft.com/office/powerpoint/2010/main" val="2573909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Considering the Game Café as an example, the Model has a representation of the Database and its tables, for the information that is stored about certain aspects of the Game Café (e.g. for Members, Bookings and Hardware available at the Game Café). There is a utility class (</a:t>
            </a:r>
            <a:r>
              <a:rPr lang="en-GB" sz="1200" kern="1200" dirty="0" err="1">
                <a:solidFill>
                  <a:schemeClr val="tx1"/>
                </a:solidFill>
                <a:effectLst/>
                <a:latin typeface="+mn-lt"/>
                <a:ea typeface="+mn-ea"/>
                <a:cs typeface="+mn-cs"/>
              </a:rPr>
              <a:t>IDUpdateSystem</a:t>
            </a:r>
            <a:r>
              <a:rPr lang="en-GB" sz="1200" kern="1200" dirty="0">
                <a:solidFill>
                  <a:schemeClr val="tx1"/>
                </a:solidFill>
                <a:effectLst/>
                <a:latin typeface="+mn-lt"/>
                <a:ea typeface="+mn-ea"/>
                <a:cs typeface="+mn-cs"/>
              </a:rPr>
              <a:t>), to handle updating the ID for each of these objects, whenever a new entry is added to the database. Next comes the View of the system, allowing the user to interact with the Model and Controller (by either traversing between forms or viewing information). This leads into the Controller, with the logic for the form visual-aspect, along with event-handlers for certain controls on this form, as well as event-handlers for the form itself (such as when the form is closing). The logic for these events, is contained within a class for the form, given what will occur when these events are raised (e.g. asking the User to confirm their choice).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3</a:t>
            </a:fld>
            <a:endParaRPr lang="en-US"/>
          </a:p>
        </p:txBody>
      </p:sp>
    </p:spTree>
    <p:extLst>
      <p:ext uri="{BB962C8B-B14F-4D97-AF65-F5344CB8AC3E}">
        <p14:creationId xmlns:p14="http://schemas.microsoft.com/office/powerpoint/2010/main" val="13125791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Advantages and disadvantages of the MVC Design-Pattern, are detailed here, with the Advantages being that of Supporting Multiple Views (allowing the user to change the appearance of the system’s forms, as the view is separated from the Model) and Accommodating for Change (most notably, that of changing User-Interface Requirements, for if the User wants to view the application on another device). The potential disadvantages are that of Complexity (introducing new levels of indirection to the project, as well as taking into account the Event-Driven systems for User-Interface code, which can become more difficult to debug) and the Cost of Frequent Updates (even with decoupling between the Model and the View, as the developers of the Model should at least consider the View, when making changes to the system Model).</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4</a:t>
            </a:fld>
            <a:endParaRPr lang="en-US"/>
          </a:p>
        </p:txBody>
      </p:sp>
    </p:spTree>
    <p:extLst>
      <p:ext uri="{BB962C8B-B14F-4D97-AF65-F5344CB8AC3E}">
        <p14:creationId xmlns:p14="http://schemas.microsoft.com/office/powerpoint/2010/main" val="9720346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This slide details the references used in this presentation, thank-you for taking the time to watch this presentation and goodbye for now.</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5</a:t>
            </a:fld>
            <a:endParaRPr lang="en-US"/>
          </a:p>
        </p:txBody>
      </p:sp>
    </p:spTree>
    <p:extLst>
      <p:ext uri="{BB962C8B-B14F-4D97-AF65-F5344CB8AC3E}">
        <p14:creationId xmlns:p14="http://schemas.microsoft.com/office/powerpoint/2010/main" val="214566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856178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105848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53796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2509521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27163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646542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912693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3385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502386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750348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045411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669E40-0DCE-4227-8722-F8B472ECA163}" type="datetimeFigureOut">
              <a:rPr lang="en-US" smtClean="0"/>
              <a:t>3/28/2018</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430208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669E40-0DCE-4227-8722-F8B472ECA163}" type="datetimeFigureOut">
              <a:rPr lang="en-US" smtClean="0"/>
              <a:t>3/28/2018</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486813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669E40-0DCE-4227-8722-F8B472ECA163}" type="datetimeFigureOut">
              <a:rPr lang="en-US" smtClean="0"/>
              <a:t>3/28/2018</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218260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196651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907447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9669E40-0DCE-4227-8722-F8B472ECA163}" type="datetimeFigureOut">
              <a:rPr lang="en-US" smtClean="0"/>
              <a:t>3/28/2018</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C997EB76-3DA4-462C-A2B2-A4EA132679F7}" type="slidenum">
              <a:rPr lang="en-US" smtClean="0"/>
              <a:t>‹#›</a:t>
            </a:fld>
            <a:endParaRPr lang="en-US"/>
          </a:p>
        </p:txBody>
      </p:sp>
    </p:spTree>
    <p:extLst>
      <p:ext uri="{BB962C8B-B14F-4D97-AF65-F5344CB8AC3E}">
        <p14:creationId xmlns:p14="http://schemas.microsoft.com/office/powerpoint/2010/main" val="13899345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3.xml"/><Relationship Id="rId9"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hyperlink" Target="https://msdn.microsoft.com/en-us/library/ff649643.aspx" TargetMode="External"/><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ctrTitle"/>
          </p:nvPr>
        </p:nvSpPr>
        <p:spPr>
          <a:xfrm>
            <a:off x="1396935" y="101600"/>
            <a:ext cx="9398130" cy="3875313"/>
          </a:xfrm>
        </p:spPr>
        <p:txBody>
          <a:bodyPr>
            <a:noAutofit/>
          </a:bodyPr>
          <a:lstStyle/>
          <a:p>
            <a:r>
              <a:rPr lang="en-GB" sz="8800" dirty="0"/>
              <a:t>Robustness and Sequence Diagrams</a:t>
            </a:r>
            <a:endParaRPr lang="en-US" sz="8800" dirty="0"/>
          </a:p>
        </p:txBody>
      </p:sp>
      <p:sp>
        <p:nvSpPr>
          <p:cNvPr id="3" name="Subtitle 2">
            <a:extLst>
              <a:ext uri="{FF2B5EF4-FFF2-40B4-BE49-F238E27FC236}">
                <a16:creationId xmlns:a16="http://schemas.microsoft.com/office/drawing/2014/main" id="{5F0A7687-75C9-4772-8BC3-52D82B1D468D}"/>
              </a:ext>
            </a:extLst>
          </p:cNvPr>
          <p:cNvSpPr>
            <a:spLocks noGrp="1"/>
          </p:cNvSpPr>
          <p:nvPr>
            <p:ph type="subTitle" idx="1"/>
          </p:nvPr>
        </p:nvSpPr>
        <p:spPr>
          <a:xfrm>
            <a:off x="3564565" y="5218140"/>
            <a:ext cx="5062870" cy="757147"/>
          </a:xfrm>
        </p:spPr>
        <p:txBody>
          <a:bodyPr>
            <a:normAutofit lnSpcReduction="10000"/>
          </a:bodyPr>
          <a:lstStyle/>
          <a:p>
            <a:r>
              <a:rPr lang="en-GB" sz="4800" dirty="0"/>
              <a:t>By James Moran</a:t>
            </a:r>
            <a:endParaRPr lang="en-US" sz="4800" dirty="0"/>
          </a:p>
        </p:txBody>
      </p:sp>
      <p:pic>
        <p:nvPicPr>
          <p:cNvPr id="5" name="Audio 4">
            <a:hlinkClick r:id="" action="ppaction://media"/>
            <a:extLst>
              <a:ext uri="{FF2B5EF4-FFF2-40B4-BE49-F238E27FC236}">
                <a16:creationId xmlns:a16="http://schemas.microsoft.com/office/drawing/2014/main" id="{2E882969-35F9-4966-98E9-793A4B4DDBF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401353986"/>
      </p:ext>
    </p:extLst>
  </p:cSld>
  <p:clrMapOvr>
    <a:masterClrMapping/>
  </p:clrMapOvr>
  <mc:AlternateContent xmlns:mc="http://schemas.openxmlformats.org/markup-compatibility/2006" xmlns:p14="http://schemas.microsoft.com/office/powerpoint/2010/main">
    <mc:Choice Requires="p14">
      <p:transition spd="slow" p14:dur="2000" advTm="14126"/>
    </mc:Choice>
    <mc:Fallback xmlns="">
      <p:transition spd="slow" advTm="14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342943" y="70494"/>
            <a:ext cx="9506110" cy="1589630"/>
          </a:xfrm>
        </p:spPr>
        <p:txBody>
          <a:bodyPr>
            <a:noAutofit/>
          </a:bodyPr>
          <a:lstStyle/>
          <a:p>
            <a:r>
              <a:rPr lang="en-GB" sz="5400" dirty="0"/>
              <a:t>What are Robustness and Sequence Diagrams?</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556842" y="1926878"/>
            <a:ext cx="8022587" cy="966961"/>
          </a:xfrm>
        </p:spPr>
        <p:txBody>
          <a:bodyPr>
            <a:normAutofit fontScale="92500" lnSpcReduction="10000"/>
          </a:bodyPr>
          <a:lstStyle/>
          <a:p>
            <a:pPr>
              <a:buClrTx/>
              <a:buFont typeface="Wingdings" panose="05000000000000000000" pitchFamily="2" charset="2"/>
              <a:buChar char="§"/>
            </a:pPr>
            <a:r>
              <a:rPr lang="en-GB" sz="2800" dirty="0"/>
              <a:t>Robustness Diagrams (</a:t>
            </a:r>
            <a:r>
              <a:rPr lang="en-GB" sz="2800" dirty="0" err="1"/>
              <a:t>Dr.</a:t>
            </a:r>
            <a:r>
              <a:rPr lang="en-GB" sz="2800" dirty="0"/>
              <a:t> Femi </a:t>
            </a:r>
            <a:r>
              <a:rPr lang="en-GB" sz="2800" dirty="0" err="1"/>
              <a:t>Olandu</a:t>
            </a:r>
            <a:r>
              <a:rPr lang="en-GB" sz="2800" dirty="0"/>
              <a:t>, 2017a)</a:t>
            </a:r>
          </a:p>
          <a:p>
            <a:pPr>
              <a:buClrTx/>
              <a:buFont typeface="Wingdings" panose="05000000000000000000" pitchFamily="2" charset="2"/>
              <a:buChar char="§"/>
            </a:pPr>
            <a:r>
              <a:rPr lang="en-GB" sz="2800" dirty="0"/>
              <a:t>Sequence Diagrams (</a:t>
            </a:r>
            <a:r>
              <a:rPr lang="en-GB" sz="2800" dirty="0" err="1"/>
              <a:t>Dr.</a:t>
            </a:r>
            <a:r>
              <a:rPr lang="en-GB" sz="2800" dirty="0"/>
              <a:t> Femi </a:t>
            </a:r>
            <a:r>
              <a:rPr lang="en-GB" sz="2800" dirty="0" err="1"/>
              <a:t>Olandu</a:t>
            </a:r>
            <a:r>
              <a:rPr lang="en-GB" sz="2800" dirty="0"/>
              <a:t>, 2017b) </a:t>
            </a:r>
          </a:p>
        </p:txBody>
      </p:sp>
      <p:sp>
        <p:nvSpPr>
          <p:cNvPr id="6" name="Subtitle 2">
            <a:extLst>
              <a:ext uri="{FF2B5EF4-FFF2-40B4-BE49-F238E27FC236}">
                <a16:creationId xmlns:a16="http://schemas.microsoft.com/office/drawing/2014/main" id="{BAF1F16E-EDAD-4CC2-9B12-CF345FF41CA9}"/>
              </a:ext>
            </a:extLst>
          </p:cNvPr>
          <p:cNvSpPr txBox="1">
            <a:spLocks/>
          </p:cNvSpPr>
          <p:nvPr/>
        </p:nvSpPr>
        <p:spPr>
          <a:xfrm>
            <a:off x="1215738" y="5800402"/>
            <a:ext cx="4017440" cy="75500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Robustness Diagram Example</a:t>
            </a:r>
          </a:p>
          <a:p>
            <a:pPr marL="0" indent="0">
              <a:buClrTx/>
              <a:buNone/>
            </a:pPr>
            <a:r>
              <a:rPr lang="en-GB" dirty="0"/>
              <a:t>(</a:t>
            </a:r>
            <a:r>
              <a:rPr lang="en-GB" dirty="0" err="1"/>
              <a:t>Dr.</a:t>
            </a:r>
            <a:r>
              <a:rPr lang="en-GB" dirty="0"/>
              <a:t> Femi </a:t>
            </a:r>
            <a:r>
              <a:rPr lang="en-GB" dirty="0" err="1"/>
              <a:t>Olandu</a:t>
            </a:r>
            <a:r>
              <a:rPr lang="en-GB" dirty="0"/>
              <a:t>, 2017c)</a:t>
            </a:r>
            <a:endParaRPr lang="en-US" dirty="0"/>
          </a:p>
        </p:txBody>
      </p:sp>
      <p:pic>
        <p:nvPicPr>
          <p:cNvPr id="11" name="Audio 10">
            <a:hlinkClick r:id="" action="ppaction://media"/>
            <a:extLst>
              <a:ext uri="{FF2B5EF4-FFF2-40B4-BE49-F238E27FC236}">
                <a16:creationId xmlns:a16="http://schemas.microsoft.com/office/drawing/2014/main" id="{D9516649-517D-42F5-BF4F-E79FC8A254F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pic>
        <p:nvPicPr>
          <p:cNvPr id="9" name="Content Placeholder 3" descr="obustness Diagram: DVD Library: Add Member">
            <a:extLst>
              <a:ext uri="{FF2B5EF4-FFF2-40B4-BE49-F238E27FC236}">
                <a16:creationId xmlns:a16="http://schemas.microsoft.com/office/drawing/2014/main" id="{DEA44DCB-B89C-45C7-AB7B-EF2433E31100}"/>
              </a:ext>
            </a:extLst>
          </p:cNvPr>
          <p:cNvPicPr>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962519" y="3160593"/>
            <a:ext cx="4880260" cy="2441922"/>
          </a:xfrm>
          <a:prstGeom prst="rect">
            <a:avLst/>
          </a:prstGeom>
          <a:noFill/>
          <a:ln>
            <a:noFill/>
          </a:ln>
        </p:spPr>
      </p:pic>
      <p:pic>
        <p:nvPicPr>
          <p:cNvPr id="10" name="Content Placeholder 3" descr="VD library - add member  - sequence diagram">
            <a:extLst>
              <a:ext uri="{FF2B5EF4-FFF2-40B4-BE49-F238E27FC236}">
                <a16:creationId xmlns:a16="http://schemas.microsoft.com/office/drawing/2014/main" id="{BB3FD086-ACF2-4912-8659-7CAB21816703}"/>
              </a:ext>
            </a:extLst>
          </p:cNvPr>
          <p:cNvPicPr>
            <a:picLocks/>
          </p:cNvPicPr>
          <p:nvPr/>
        </p:nvPicPr>
        <p:blipFill rotWithShape="1">
          <a:blip r:embed="rId7">
            <a:duotone>
              <a:prstClr val="black"/>
              <a:schemeClr val="accent3">
                <a:tint val="45000"/>
                <a:satMod val="400000"/>
              </a:schemeClr>
            </a:duotone>
            <a:extLst>
              <a:ext uri="{28A0092B-C50C-407E-A947-70E740481C1C}">
                <a14:useLocalDpi xmlns:a14="http://schemas.microsoft.com/office/drawing/2010/main" val="0"/>
              </a:ext>
            </a:extLst>
          </a:blip>
          <a:srcRect l="549" r="7024" b="9767"/>
          <a:stretch/>
        </p:blipFill>
        <p:spPr bwMode="auto">
          <a:xfrm>
            <a:off x="6349223" y="3160593"/>
            <a:ext cx="5262206" cy="2441922"/>
          </a:xfrm>
          <a:prstGeom prst="rect">
            <a:avLst/>
          </a:prstGeom>
          <a:noFill/>
          <a:ln>
            <a:noFill/>
          </a:ln>
        </p:spPr>
      </p:pic>
      <p:sp>
        <p:nvSpPr>
          <p:cNvPr id="12" name="Subtitle 2">
            <a:extLst>
              <a:ext uri="{FF2B5EF4-FFF2-40B4-BE49-F238E27FC236}">
                <a16:creationId xmlns:a16="http://schemas.microsoft.com/office/drawing/2014/main" id="{11E4DEA4-5D37-4209-A640-AEED74CDBF11}"/>
              </a:ext>
            </a:extLst>
          </p:cNvPr>
          <p:cNvSpPr txBox="1">
            <a:spLocks/>
          </p:cNvSpPr>
          <p:nvPr/>
        </p:nvSpPr>
        <p:spPr>
          <a:xfrm>
            <a:off x="6971606" y="5800401"/>
            <a:ext cx="4017440" cy="75500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Sequence Diagram Example</a:t>
            </a:r>
          </a:p>
          <a:p>
            <a:pPr marL="0" indent="0">
              <a:buClrTx/>
              <a:buNone/>
            </a:pPr>
            <a:r>
              <a:rPr lang="en-GB" dirty="0"/>
              <a:t>(</a:t>
            </a:r>
            <a:r>
              <a:rPr lang="en-GB" dirty="0" err="1"/>
              <a:t>Dr.</a:t>
            </a:r>
            <a:r>
              <a:rPr lang="en-GB" dirty="0"/>
              <a:t> Femi </a:t>
            </a:r>
            <a:r>
              <a:rPr lang="en-GB" dirty="0" err="1"/>
              <a:t>Olandu</a:t>
            </a:r>
            <a:r>
              <a:rPr lang="en-GB" dirty="0"/>
              <a:t>, 2017d)</a:t>
            </a:r>
            <a:endParaRPr lang="en-US" dirty="0"/>
          </a:p>
        </p:txBody>
      </p:sp>
    </p:spTree>
    <p:extLst>
      <p:ext uri="{BB962C8B-B14F-4D97-AF65-F5344CB8AC3E}">
        <p14:creationId xmlns:p14="http://schemas.microsoft.com/office/powerpoint/2010/main" val="3242529470"/>
      </p:ext>
    </p:extLst>
  </p:cSld>
  <p:clrMapOvr>
    <a:masterClrMapping/>
  </p:clrMapOvr>
  <mc:AlternateContent xmlns:mc="http://schemas.openxmlformats.org/markup-compatibility/2006" xmlns:p14="http://schemas.microsoft.com/office/powerpoint/2010/main">
    <mc:Choice Requires="p14">
      <p:transition spd="slow" p14:dur="2000" advTm="58190"/>
    </mc:Choice>
    <mc:Fallback xmlns="">
      <p:transition spd="slow" advTm="581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460989" y="442552"/>
            <a:ext cx="9201622" cy="906852"/>
          </a:xfrm>
        </p:spPr>
        <p:txBody>
          <a:bodyPr>
            <a:noAutofit/>
          </a:bodyPr>
          <a:lstStyle/>
          <a:p>
            <a:r>
              <a:rPr lang="en-GB" sz="5400" dirty="0"/>
              <a:t>Usage in the Game Café</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314023" y="1880024"/>
            <a:ext cx="920840" cy="356025"/>
          </a:xfrm>
        </p:spPr>
        <p:txBody>
          <a:bodyPr>
            <a:normAutofit lnSpcReduction="10000"/>
          </a:bodyPr>
          <a:lstStyle/>
          <a:p>
            <a:pPr marL="0" indent="0">
              <a:buClrTx/>
              <a:buNone/>
            </a:pPr>
            <a:r>
              <a:rPr lang="en-GB" dirty="0"/>
              <a:t>Model</a:t>
            </a:r>
          </a:p>
          <a:p>
            <a:pPr marL="0" indent="0">
              <a:buClrTx/>
              <a:buNone/>
            </a:pPr>
            <a:endParaRPr lang="en-US" sz="2800" dirty="0"/>
          </a:p>
        </p:txBody>
      </p:sp>
      <p:sp>
        <p:nvSpPr>
          <p:cNvPr id="5" name="Subtitle 2">
            <a:extLst>
              <a:ext uri="{FF2B5EF4-FFF2-40B4-BE49-F238E27FC236}">
                <a16:creationId xmlns:a16="http://schemas.microsoft.com/office/drawing/2014/main" id="{A75D20B9-5D58-4AC3-8C55-EBBBC2743452}"/>
              </a:ext>
            </a:extLst>
          </p:cNvPr>
          <p:cNvSpPr txBox="1">
            <a:spLocks/>
          </p:cNvSpPr>
          <p:nvPr/>
        </p:nvSpPr>
        <p:spPr>
          <a:xfrm>
            <a:off x="7061800" y="1880023"/>
            <a:ext cx="1276440" cy="356025"/>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dirty="0"/>
              <a:t>Controller</a:t>
            </a:r>
            <a:endParaRPr lang="en-US" sz="2800" dirty="0"/>
          </a:p>
        </p:txBody>
      </p:sp>
      <p:sp>
        <p:nvSpPr>
          <p:cNvPr id="6" name="Subtitle 2">
            <a:extLst>
              <a:ext uri="{FF2B5EF4-FFF2-40B4-BE49-F238E27FC236}">
                <a16:creationId xmlns:a16="http://schemas.microsoft.com/office/drawing/2014/main" id="{944DC67B-5390-48D8-AA56-4BF27E22B932}"/>
              </a:ext>
            </a:extLst>
          </p:cNvPr>
          <p:cNvSpPr txBox="1">
            <a:spLocks/>
          </p:cNvSpPr>
          <p:nvPr/>
        </p:nvSpPr>
        <p:spPr>
          <a:xfrm>
            <a:off x="3991429" y="1880023"/>
            <a:ext cx="797467" cy="356025"/>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dirty="0"/>
              <a:t>View</a:t>
            </a:r>
          </a:p>
          <a:p>
            <a:pPr marL="0" indent="0">
              <a:buClrTx/>
              <a:buFont typeface="Wingdings 3" charset="2"/>
              <a:buNone/>
            </a:pPr>
            <a:endParaRPr lang="en-US" sz="2800" dirty="0"/>
          </a:p>
        </p:txBody>
      </p:sp>
      <p:pic>
        <p:nvPicPr>
          <p:cNvPr id="8" name="Picture 7">
            <a:extLst>
              <a:ext uri="{FF2B5EF4-FFF2-40B4-BE49-F238E27FC236}">
                <a16:creationId xmlns:a16="http://schemas.microsoft.com/office/drawing/2014/main" id="{4ED583D3-DA40-46EE-9BC0-37CAC4FE9BA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87225" y="2414062"/>
            <a:ext cx="3811167" cy="2586298"/>
          </a:xfrm>
          <a:prstGeom prst="rect">
            <a:avLst/>
          </a:prstGeom>
        </p:spPr>
      </p:pic>
      <p:pic>
        <p:nvPicPr>
          <p:cNvPr id="10" name="Picture 9">
            <a:extLst>
              <a:ext uri="{FF2B5EF4-FFF2-40B4-BE49-F238E27FC236}">
                <a16:creationId xmlns:a16="http://schemas.microsoft.com/office/drawing/2014/main" id="{85ADA463-B153-489C-B0E0-97E09A1D19E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4023" y="2414062"/>
            <a:ext cx="3677406" cy="4362476"/>
          </a:xfrm>
          <a:prstGeom prst="rect">
            <a:avLst/>
          </a:prstGeom>
        </p:spPr>
      </p:pic>
      <p:pic>
        <p:nvPicPr>
          <p:cNvPr id="12" name="Picture 11">
            <a:extLst>
              <a:ext uri="{FF2B5EF4-FFF2-40B4-BE49-F238E27FC236}">
                <a16:creationId xmlns:a16="http://schemas.microsoft.com/office/drawing/2014/main" id="{7534D5D7-2623-4528-B4A0-8DEFEAE1324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991429" y="2376907"/>
            <a:ext cx="3694702" cy="2004593"/>
          </a:xfrm>
          <a:prstGeom prst="rect">
            <a:avLst/>
          </a:prstGeom>
        </p:spPr>
      </p:pic>
      <p:pic>
        <p:nvPicPr>
          <p:cNvPr id="14" name="Picture 13">
            <a:extLst>
              <a:ext uri="{FF2B5EF4-FFF2-40B4-BE49-F238E27FC236}">
                <a16:creationId xmlns:a16="http://schemas.microsoft.com/office/drawing/2014/main" id="{29A7A905-14CA-4C78-A555-404364EB57D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485216" y="4933948"/>
            <a:ext cx="4013176" cy="1481500"/>
          </a:xfrm>
          <a:prstGeom prst="rect">
            <a:avLst/>
          </a:prstGeom>
        </p:spPr>
      </p:pic>
      <p:pic>
        <p:nvPicPr>
          <p:cNvPr id="17" name="Audio 16">
            <a:hlinkClick r:id="" action="ppaction://media"/>
            <a:extLst>
              <a:ext uri="{FF2B5EF4-FFF2-40B4-BE49-F238E27FC236}">
                <a16:creationId xmlns:a16="http://schemas.microsoft.com/office/drawing/2014/main" id="{494FCB0A-E21C-4DEF-AB36-7C748B56DE03}"/>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555372469"/>
      </p:ext>
    </p:extLst>
  </p:cSld>
  <p:clrMapOvr>
    <a:masterClrMapping/>
  </p:clrMapOvr>
  <mc:AlternateContent xmlns:mc="http://schemas.openxmlformats.org/markup-compatibility/2006" xmlns:p14="http://schemas.microsoft.com/office/powerpoint/2010/main">
    <mc:Choice Requires="p14">
      <p:transition spd="slow" p14:dur="2000" advTm="89812"/>
    </mc:Choice>
    <mc:Fallback xmlns="">
      <p:transition spd="slow" advTm="89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638300" y="44388"/>
            <a:ext cx="10337800" cy="2238395"/>
          </a:xfrm>
        </p:spPr>
        <p:txBody>
          <a:bodyPr>
            <a:noAutofit/>
          </a:bodyPr>
          <a:lstStyle/>
          <a:p>
            <a:r>
              <a:rPr lang="en-GB" sz="4800" dirty="0"/>
              <a:t>Advantages and Disadvantages of Using Robustness and Sequence Diagrams</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638300" y="2223476"/>
            <a:ext cx="8915400" cy="3941054"/>
          </a:xfrm>
        </p:spPr>
        <p:txBody>
          <a:bodyPr>
            <a:normAutofit/>
          </a:bodyPr>
          <a:lstStyle/>
          <a:p>
            <a:pPr marL="0" indent="0">
              <a:buClrTx/>
              <a:buNone/>
            </a:pPr>
            <a:r>
              <a:rPr lang="en-GB" sz="2800" b="1" dirty="0"/>
              <a:t>Advantages</a:t>
            </a:r>
          </a:p>
          <a:p>
            <a:pPr>
              <a:buClrTx/>
              <a:buFont typeface="Wingdings" panose="05000000000000000000" pitchFamily="2" charset="2"/>
              <a:buChar char="§"/>
            </a:pPr>
            <a:r>
              <a:rPr lang="en-GB" sz="2800" dirty="0"/>
              <a:t>Supports Multiple Views</a:t>
            </a:r>
          </a:p>
          <a:p>
            <a:pPr>
              <a:buClrTx/>
              <a:buFont typeface="Wingdings" panose="05000000000000000000" pitchFamily="2" charset="2"/>
              <a:buChar char="§"/>
            </a:pPr>
            <a:r>
              <a:rPr lang="en-GB" sz="2800" dirty="0"/>
              <a:t>Accommodates Change</a:t>
            </a:r>
          </a:p>
          <a:p>
            <a:pPr marL="0" indent="0">
              <a:buClrTx/>
              <a:buNone/>
            </a:pPr>
            <a:r>
              <a:rPr lang="en-GB" sz="2800" b="1" dirty="0"/>
              <a:t>D</a:t>
            </a:r>
            <a:r>
              <a:rPr lang="en-US" sz="2800" b="1" dirty="0" err="1"/>
              <a:t>isadvantages</a:t>
            </a:r>
            <a:endParaRPr lang="en-US" sz="2800" b="1" dirty="0"/>
          </a:p>
          <a:p>
            <a:pPr>
              <a:buClrTx/>
              <a:buFont typeface="Wingdings" panose="05000000000000000000" pitchFamily="2" charset="2"/>
              <a:buChar char="§"/>
            </a:pPr>
            <a:r>
              <a:rPr lang="en-GB" sz="2800" dirty="0"/>
              <a:t>Complexity</a:t>
            </a:r>
          </a:p>
          <a:p>
            <a:pPr>
              <a:buClrTx/>
              <a:buFont typeface="Wingdings" panose="05000000000000000000" pitchFamily="2" charset="2"/>
              <a:buChar char="§"/>
            </a:pPr>
            <a:r>
              <a:rPr lang="en-GB" sz="2800" dirty="0"/>
              <a:t>Cost of Frequent Updates</a:t>
            </a:r>
          </a:p>
          <a:p>
            <a:pPr marL="0" indent="0">
              <a:buClrTx/>
              <a:buNone/>
            </a:pPr>
            <a:r>
              <a:rPr lang="en-GB" sz="2800" dirty="0"/>
              <a:t>(Microsoft, © 2018c)</a:t>
            </a:r>
            <a:endParaRPr lang="en-US" sz="2800" dirty="0"/>
          </a:p>
        </p:txBody>
      </p:sp>
      <p:pic>
        <p:nvPicPr>
          <p:cNvPr id="4" name="Audio 3">
            <a:hlinkClick r:id="" action="ppaction://media"/>
            <a:extLst>
              <a:ext uri="{FF2B5EF4-FFF2-40B4-BE49-F238E27FC236}">
                <a16:creationId xmlns:a16="http://schemas.microsoft.com/office/drawing/2014/main" id="{5B549775-B7A8-4E9B-8204-104895772DD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92745492"/>
      </p:ext>
    </p:extLst>
  </p:cSld>
  <p:clrMapOvr>
    <a:masterClrMapping/>
  </p:clrMapOvr>
  <mc:AlternateContent xmlns:mc="http://schemas.openxmlformats.org/markup-compatibility/2006" xmlns:p14="http://schemas.microsoft.com/office/powerpoint/2010/main">
    <mc:Choice Requires="p14">
      <p:transition spd="slow" p14:dur="2000" advTm="58560"/>
    </mc:Choice>
    <mc:Fallback xmlns="">
      <p:transition spd="slow" advTm="585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a:xfrm>
            <a:off x="4277291" y="108858"/>
            <a:ext cx="3637417" cy="863600"/>
          </a:xfrm>
        </p:spPr>
        <p:txBody>
          <a:bodyPr>
            <a:normAutofit fontScale="90000"/>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18313" y="1015255"/>
            <a:ext cx="8911687" cy="5690345"/>
          </a:xfrm>
        </p:spPr>
        <p:txBody>
          <a:bodyPr vert="horz" lIns="91440" tIns="45720" rIns="91440" bIns="45720" rtlCol="0" anchor="t">
            <a:normAutofit/>
          </a:bodyPr>
          <a:lstStyle/>
          <a:p>
            <a:pPr marL="0" indent="0">
              <a:buClr>
                <a:srgbClr val="000000"/>
              </a:buClr>
              <a:buNone/>
            </a:pPr>
            <a:r>
              <a:rPr lang="en-GB" sz="2000" dirty="0"/>
              <a:t>MICROSOFT, © 2018a. </a:t>
            </a:r>
            <a:r>
              <a:rPr lang="en-GB" sz="2000" i="1" dirty="0"/>
              <a:t>Model-View-Controller </a:t>
            </a:r>
            <a:r>
              <a:rPr lang="en-GB" sz="2000" dirty="0"/>
              <a:t>[Viewed on the 27/03/2018]. Available from: </a:t>
            </a:r>
            <a:r>
              <a:rPr lang="en-GB" sz="2000" dirty="0">
                <a:hlinkClick r:id="rId5"/>
              </a:rPr>
              <a:t>https://msdn.microsoft.com/en-us/library/ff649643.aspx</a:t>
            </a:r>
            <a:r>
              <a:rPr lang="en-GB" sz="2000" dirty="0"/>
              <a:t> </a:t>
            </a:r>
          </a:p>
          <a:p>
            <a:pPr marL="0" indent="0">
              <a:buClr>
                <a:srgbClr val="000000"/>
              </a:buClr>
              <a:buNone/>
            </a:pPr>
            <a:endParaRPr lang="en-GB" sz="2000" dirty="0"/>
          </a:p>
          <a:p>
            <a:pPr marL="0" indent="0">
              <a:buClr>
                <a:srgbClr val="000000"/>
              </a:buClr>
              <a:buNone/>
            </a:pPr>
            <a:r>
              <a:rPr lang="en-GB" sz="2000" dirty="0"/>
              <a:t>MICROSOFT, © 2018b. </a:t>
            </a:r>
            <a:r>
              <a:rPr lang="en-GB" sz="2000" i="1" dirty="0"/>
              <a:t>MVC class structure </a:t>
            </a:r>
            <a:r>
              <a:rPr lang="en-GB" sz="2000" dirty="0"/>
              <a:t>[Digital Image]</a:t>
            </a:r>
            <a:r>
              <a:rPr lang="en-GB" sz="2000" i="1" dirty="0"/>
              <a:t> </a:t>
            </a:r>
            <a:r>
              <a:rPr lang="en-GB" sz="2000" dirty="0"/>
              <a:t>[Viewed on the 27/03/2018]. Available from: </a:t>
            </a:r>
            <a:r>
              <a:rPr lang="en-GB" sz="2000" dirty="0">
                <a:hlinkClick r:id="rId5"/>
              </a:rPr>
              <a:t>https://msdn.microsoft.com/en-us/library/ff649643.aspx</a:t>
            </a:r>
            <a:r>
              <a:rPr lang="en-GB" sz="2000" dirty="0"/>
              <a:t> (Figure 1: IC114765.gif)</a:t>
            </a:r>
          </a:p>
          <a:p>
            <a:pPr marL="0" indent="0">
              <a:buClr>
                <a:srgbClr val="000000"/>
              </a:buClr>
              <a:buNone/>
            </a:pPr>
            <a:endParaRPr lang="en-GB" sz="2000" dirty="0"/>
          </a:p>
          <a:p>
            <a:pPr marL="0" indent="0">
              <a:buClr>
                <a:srgbClr val="000000"/>
              </a:buClr>
              <a:buNone/>
            </a:pPr>
            <a:r>
              <a:rPr lang="en-GB" sz="2000" dirty="0"/>
              <a:t>MICROSOFT, © 2018c. </a:t>
            </a:r>
            <a:r>
              <a:rPr lang="en-GB" sz="2000" i="1" dirty="0"/>
              <a:t>Model-View-Controller (Resulting Context Header)</a:t>
            </a:r>
            <a:r>
              <a:rPr lang="en-GB" sz="2000" dirty="0"/>
              <a:t>[Viewed on the 27/03/2018]. Available from: </a:t>
            </a:r>
            <a:r>
              <a:rPr lang="en-GB" sz="2000" dirty="0">
                <a:hlinkClick r:id="rId5"/>
              </a:rPr>
              <a:t>https://msdn.microsoft.com/en-us/library/ff649643.aspx</a:t>
            </a:r>
            <a:r>
              <a:rPr lang="en-GB" sz="2000" dirty="0"/>
              <a:t> </a:t>
            </a:r>
          </a:p>
          <a:p>
            <a:pPr marL="0" indent="0">
              <a:buClr>
                <a:srgbClr val="000000"/>
              </a:buClr>
              <a:buNone/>
            </a:pPr>
            <a:endParaRPr lang="en-GB" sz="2000" dirty="0"/>
          </a:p>
          <a:p>
            <a:pPr marL="0" indent="0">
              <a:buClr>
                <a:srgbClr val="000000"/>
              </a:buClr>
              <a:buNone/>
            </a:pPr>
            <a:endParaRPr lang="en-GB" sz="2000" dirty="0"/>
          </a:p>
          <a:p>
            <a:pPr marL="0" indent="0">
              <a:buClr>
                <a:srgbClr val="000000"/>
              </a:buClr>
              <a:buNone/>
            </a:pPr>
            <a:endParaRPr lang="en-GB" sz="2800" dirty="0"/>
          </a:p>
        </p:txBody>
      </p:sp>
      <p:pic>
        <p:nvPicPr>
          <p:cNvPr id="4" name="Audio 3">
            <a:hlinkClick r:id="" action="ppaction://media"/>
            <a:extLst>
              <a:ext uri="{FF2B5EF4-FFF2-40B4-BE49-F238E27FC236}">
                <a16:creationId xmlns:a16="http://schemas.microsoft.com/office/drawing/2014/main" id="{F85C7953-D854-4DAE-A8D0-1F64B3DBB42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xmlns:p14="http://schemas.microsoft.com/office/powerpoint/2010/main">
    <mc:Choice Requires="p14">
      <p:transition spd="slow" p14:dur="2000" advTm="14258"/>
    </mc:Choice>
    <mc:Fallback xmlns="">
      <p:transition spd="slow" advTm="14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369</TotalTime>
  <Words>695</Words>
  <Application>Microsoft Office PowerPoint</Application>
  <PresentationFormat>Widescreen</PresentationFormat>
  <Paragraphs>38</Paragraphs>
  <Slides>5</Slides>
  <Notes>5</Notes>
  <HiddenSlides>0</HiddenSlides>
  <MMClips>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Century Gothic</vt:lpstr>
      <vt:lpstr>Wingdings</vt:lpstr>
      <vt:lpstr>Wingdings 3</vt:lpstr>
      <vt:lpstr>Wisp</vt:lpstr>
      <vt:lpstr>Robustness and Sequence Diagrams</vt:lpstr>
      <vt:lpstr>What are Robustness and Sequence Diagrams?</vt:lpstr>
      <vt:lpstr>Usage in the Game Café</vt:lpstr>
      <vt:lpstr>Advantages and Disadvantages of Using Robustness and Sequence Diagrams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moran</dc:creator>
  <cp:lastModifiedBy>james moran</cp:lastModifiedBy>
  <cp:revision>35</cp:revision>
  <dcterms:created xsi:type="dcterms:W3CDTF">2018-03-26T13:22:34Z</dcterms:created>
  <dcterms:modified xsi:type="dcterms:W3CDTF">2018-03-28T14:57:06Z</dcterms:modified>
</cp:coreProperties>
</file>

<file path=docProps/thumbnail.jpeg>
</file>